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04" r:id="rId5"/>
    <p:sldMasterId id="2147483721" r:id="rId6"/>
  </p:sldMasterIdLst>
  <p:notesMasterIdLst>
    <p:notesMasterId r:id="rId16"/>
  </p:notesMasterIdLst>
  <p:sldIdLst>
    <p:sldId id="344" r:id="rId7"/>
    <p:sldId id="342" r:id="rId8"/>
    <p:sldId id="339" r:id="rId9"/>
    <p:sldId id="399" r:id="rId10"/>
    <p:sldId id="398" r:id="rId11"/>
    <p:sldId id="400" r:id="rId12"/>
    <p:sldId id="397" r:id="rId13"/>
    <p:sldId id="377" r:id="rId14"/>
    <p:sldId id="391" r:id="rId15"/>
  </p:sldIdLst>
  <p:sldSz cx="9144000" cy="6858000" type="screen4x3"/>
  <p:notesSz cx="7010400" cy="9296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254"/>
    <a:srgbClr val="91D3CA"/>
    <a:srgbClr val="6CC394"/>
    <a:srgbClr val="00A6B6"/>
    <a:srgbClr val="71CC98"/>
    <a:srgbClr val="F4B325"/>
    <a:srgbClr val="5C9AD6"/>
    <a:srgbClr val="306594"/>
    <a:srgbClr val="4472C3"/>
    <a:srgbClr val="C5C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9" autoAdjust="0"/>
    <p:restoredTop sz="87309" autoAdjust="0"/>
  </p:normalViewPr>
  <p:slideViewPr>
    <p:cSldViewPr snapToGrid="0" snapToObjects="1">
      <p:cViewPr varScale="1">
        <p:scale>
          <a:sx n="99" d="100"/>
          <a:sy n="99" d="100"/>
        </p:scale>
        <p:origin x="15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DIN Pro Light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DIN Pro Light" panose="020B0504020101010102" pitchFamily="34" charset="0"/>
              </a:defRPr>
            </a:lvl1pPr>
          </a:lstStyle>
          <a:p>
            <a:fld id="{D813DC2F-6EDA-F948-8C89-973177299416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DIN Pro Light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DIN Pro Light" panose="020B0504020101010102" pitchFamily="34" charset="0"/>
              </a:defRPr>
            </a:lvl1pPr>
          </a:lstStyle>
          <a:p>
            <a:fld id="{84CCF9C3-3CA7-CE48-BF4D-9C185AD7C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IN Pro Light" panose="020B0504020101010102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IN Pro Light" panose="020B0504020101010102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IN Pro Light" panose="020B0504020101010102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IN Pro Light" panose="020B0504020101010102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IN Pro Light" panose="020B0504020101010102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F9C3-3CA7-CE48-BF4D-9C185AD7C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F9C3-3CA7-CE48-BF4D-9C185AD7C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F9C3-3CA7-CE48-BF4D-9C185AD7C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F9C3-3CA7-CE48-BF4D-9C185AD7CD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8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8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B79EA-EE26-6B47-A1D2-7CE2609612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273" y="2274888"/>
            <a:ext cx="8049427" cy="4157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8E504-9CB1-A347-8A1F-5CB8C5FD8A41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0E5F0-0043-4A42-8528-45D164D3E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215502-C7D1-214F-8AEA-6038C8643190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B4BB9-8E1D-BD4C-AAB3-B5777606D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B79EA-EE26-6B47-A1D2-7CE2609612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273" y="2274888"/>
            <a:ext cx="8049427" cy="4157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8E504-9CB1-A347-8A1F-5CB8C5FD8A41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rgbClr val="003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0E5F0-0043-4A42-8528-45D164D3E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9E167-82B5-F346-8313-4071EFB0AC33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25B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13351-DEAE-5E4E-8526-C9E3EF650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67CFF-C49B-D842-8B3B-73C2F1A3C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5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215502-C7D1-214F-8AEA-6038C8643190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B4BB9-8E1D-BD4C-AAB3-B5777606D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B79EA-EE26-6B47-A1D2-7CE2609612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273" y="2274888"/>
            <a:ext cx="8049427" cy="4157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8E504-9CB1-A347-8A1F-5CB8C5FD8A41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rgbClr val="003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0E5F0-0043-4A42-8528-45D164D3E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9E167-82B5-F346-8313-4071EFB0AC33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25B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13351-DEAE-5E4E-8526-C9E3EF650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215502-C7D1-214F-8AEA-6038C8643190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B4BB9-8E1D-BD4C-AAB3-B5777606D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67CFF-C49B-D842-8B3B-73C2F1A3C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B79EA-EE26-6B47-A1D2-7CE2609612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273" y="2274888"/>
            <a:ext cx="8049427" cy="41576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8E504-9CB1-A347-8A1F-5CB8C5FD8A41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0E5F0-0043-4A42-8528-45D164D3E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5835A-F67F-AA44-86A5-34357D1F7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1356936" cy="284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99E167-82B5-F346-8313-4071EFB0AC33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13351-DEAE-5E4E-8526-C9E3EF650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807022"/>
            <a:ext cx="8050135" cy="13255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5835A-F67F-AA44-86A5-34357D1F7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1356936" cy="284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99E167-82B5-F346-8313-4071EFB0AC33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13351-DEAE-5E4E-8526-C9E3EF650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89FC648-D736-0C45-9BEC-D35A308D827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96963" y="2316163"/>
            <a:ext cx="6688137" cy="3667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83CF7D-EFA1-7045-A68D-A8C68142A3DE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7CFF-C49B-D842-8B3B-73C2F1A3C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or Info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4062D-340C-1B4A-93AA-80C947D4F1BB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5C656-AB8E-8440-86DD-685BD7A58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4E53CCB-368D-3E46-B3A0-D8B8348786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41965" y="1654629"/>
            <a:ext cx="4075612" cy="44762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79C86D3-19BB-3847-AA9D-B8BBDA26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4B97A2-5086-5A40-B290-DE6FED705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793875"/>
            <a:ext cx="3786188" cy="384968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2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 Mem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4062D-340C-1B4A-93AA-80C947D4F1BB}"/>
              </a:ext>
            </a:extLst>
          </p:cNvPr>
          <p:cNvSpPr/>
          <p:nvPr userDrawn="1"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5C656-AB8E-8440-86DD-685BD7A58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7" y="6311899"/>
            <a:ext cx="1521298" cy="37168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526658-6BBD-4142-91FD-01DA6090F7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9634" y="1843176"/>
            <a:ext cx="4350294" cy="4272824"/>
          </a:xfrm>
        </p:spPr>
        <p:txBody>
          <a:bodyPr/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D52D7C3-EC84-964D-B8CC-BF782E6DEB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1965" y="336594"/>
            <a:ext cx="4075612" cy="2493692"/>
          </a:xfrm>
        </p:spPr>
        <p:txBody>
          <a:bodyPr/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4E53CCB-368D-3E46-B3A0-D8B8348786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41965" y="2965222"/>
            <a:ext cx="4075612" cy="3165612"/>
          </a:xfrm>
        </p:spPr>
        <p:txBody>
          <a:bodyPr/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D2AD5B-5B9B-2340-B87E-F412985AA492}"/>
              </a:ext>
            </a:extLst>
          </p:cNvPr>
          <p:cNvSpPr txBox="1">
            <a:spLocks/>
          </p:cNvSpPr>
          <p:nvPr userDrawn="1"/>
        </p:nvSpPr>
        <p:spPr>
          <a:xfrm>
            <a:off x="339634" y="339079"/>
            <a:ext cx="4350294" cy="1006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093254"/>
                </a:solidFill>
                <a:latin typeface="Georgia" panose="02040502050405020303" pitchFamily="18" charset="0"/>
              </a:rPr>
              <a:t>My Favorite Travel Memories</a:t>
            </a:r>
          </a:p>
        </p:txBody>
      </p:sp>
    </p:spTree>
    <p:extLst>
      <p:ext uri="{BB962C8B-B14F-4D97-AF65-F5344CB8AC3E}">
        <p14:creationId xmlns:p14="http://schemas.microsoft.com/office/powerpoint/2010/main" val="23533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DIN Pro Light" panose="020B050402010101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3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36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3" r:id="rId5"/>
    <p:sldLayoutId id="2147483700" r:id="rId6"/>
    <p:sldLayoutId id="2147483702" r:id="rId7"/>
    <p:sldLayoutId id="2147483701" r:id="rId8"/>
    <p:sldLayoutId id="2147483685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⎯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0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6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emf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3CA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E6CB4A-9EC3-404B-BCD0-EC24F5E9F7A9}"/>
              </a:ext>
            </a:extLst>
          </p:cNvPr>
          <p:cNvSpPr/>
          <p:nvPr/>
        </p:nvSpPr>
        <p:spPr>
          <a:xfrm>
            <a:off x="0" y="1"/>
            <a:ext cx="38130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ableware, plate, drawing&#10;&#10;Description automatically generated">
            <a:extLst>
              <a:ext uri="{FF2B5EF4-FFF2-40B4-BE49-F238E27FC236}">
                <a16:creationId xmlns:a16="http://schemas.microsoft.com/office/drawing/2014/main" id="{03484A9C-66E2-004C-A0EF-5056B0E61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8" y="844626"/>
            <a:ext cx="2330994" cy="569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2C1214-5CE1-8F41-9648-C992465397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627" y="5635265"/>
            <a:ext cx="3123312" cy="2477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147AC-22F9-8547-856D-541D6E8E18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0193" y="-637703"/>
            <a:ext cx="3123312" cy="22708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F361B8-B36A-0845-8507-8D95014218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202" y="1111525"/>
            <a:ext cx="4090575" cy="30373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533429-76F9-2440-BFBE-632295F98C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265" y="329826"/>
            <a:ext cx="578689" cy="5698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CCDBA0-FB9B-054C-BCD0-08CB92946B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841" y="5740465"/>
            <a:ext cx="578690" cy="569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362D5F-522F-3B41-BAA3-73BA652C4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321" y="3642138"/>
            <a:ext cx="2972574" cy="19997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9F22DF-5767-C14D-A3B0-9E8F15BF1A5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850" y="3641799"/>
            <a:ext cx="3011657" cy="19934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A1F8C1-828B-D246-AB0D-18165D2136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534" y="2296955"/>
            <a:ext cx="1332466" cy="1332466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502E14-2705-A940-9094-13FB0AD89F1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094" y="2208247"/>
            <a:ext cx="1450967" cy="1450967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D18F30-3F13-4744-9853-89A887702A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3204" y="1924050"/>
            <a:ext cx="3399710" cy="45529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Lincoln High School</a:t>
            </a:r>
            <a:b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Band &amp; Choir</a:t>
            </a:r>
            <a:b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</a:br>
            <a:b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2024 Walt Disney World/Universal Trip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Welcome! 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D21A4C-BE07-B740-91A2-B7DB0A0FB2EA}"/>
              </a:ext>
            </a:extLst>
          </p:cNvPr>
          <p:cNvGrpSpPr/>
          <p:nvPr/>
        </p:nvGrpSpPr>
        <p:grpSpPr>
          <a:xfrm>
            <a:off x="4305867" y="4865678"/>
            <a:ext cx="1159697" cy="1159697"/>
            <a:chOff x="8019991" y="2540506"/>
            <a:chExt cx="1159697" cy="11596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286438-C205-BB42-8F32-8DD46AEBF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6074" y="2574481"/>
              <a:ext cx="1087926" cy="1087926"/>
            </a:xfrm>
            <a:prstGeom prst="ellipse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A0C321-27FC-9744-8D36-D43C798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9991" y="2540506"/>
              <a:ext cx="1159697" cy="1159697"/>
            </a:xfrm>
            <a:prstGeom prst="ellipse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FCF079-6EFC-4EE2-BC62-A4137F3BBD9D}"/>
              </a:ext>
            </a:extLst>
          </p:cNvPr>
          <p:cNvSpPr txBox="1"/>
          <p:nvPr/>
        </p:nvSpPr>
        <p:spPr>
          <a:xfrm>
            <a:off x="7420534" y="6459222"/>
            <a:ext cx="136960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 ©Disney</a:t>
            </a:r>
          </a:p>
        </p:txBody>
      </p:sp>
    </p:spTree>
    <p:extLst>
      <p:ext uri="{BB962C8B-B14F-4D97-AF65-F5344CB8AC3E}">
        <p14:creationId xmlns:p14="http://schemas.microsoft.com/office/powerpoint/2010/main" val="322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588301-9468-4840-B142-7E1F5BC8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76882"/>
            <a:ext cx="4331947" cy="293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AE978-ABF1-0440-A393-9430B3EA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Georgia" panose="02040502050405020303" pitchFamily="18" charset="0"/>
              </a:rPr>
              <a:t>In This Meeting…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30EC0-5B03-3149-81E2-7C9C06CCA0F8}"/>
              </a:ext>
            </a:extLst>
          </p:cNvPr>
          <p:cNvSpPr/>
          <p:nvPr/>
        </p:nvSpPr>
        <p:spPr>
          <a:xfrm>
            <a:off x="5585489" y="1933191"/>
            <a:ext cx="292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Trip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all that we’re going to see and do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EAF79A-FE02-344F-A2C3-614FD2DBBE50}"/>
              </a:ext>
            </a:extLst>
          </p:cNvPr>
          <p:cNvSpPr/>
          <p:nvPr/>
        </p:nvSpPr>
        <p:spPr>
          <a:xfrm>
            <a:off x="4331947" y="1731267"/>
            <a:ext cx="141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1D3C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5B4488-434E-674B-8208-0C394B1049F5}"/>
              </a:ext>
            </a:extLst>
          </p:cNvPr>
          <p:cNvSpPr/>
          <p:nvPr/>
        </p:nvSpPr>
        <p:spPr>
          <a:xfrm>
            <a:off x="5585489" y="2931158"/>
            <a:ext cx="327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Included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our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program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CD56BA-6399-3C41-B3F6-2D4F7F46F14B}"/>
              </a:ext>
            </a:extLst>
          </p:cNvPr>
          <p:cNvSpPr/>
          <p:nvPr/>
        </p:nvSpPr>
        <p:spPr>
          <a:xfrm>
            <a:off x="4331947" y="2846839"/>
            <a:ext cx="141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1D3C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627D07-90C0-F840-A10C-53E3617F1F92}"/>
              </a:ext>
            </a:extLst>
          </p:cNvPr>
          <p:cNvSpPr/>
          <p:nvPr/>
        </p:nvSpPr>
        <p:spPr>
          <a:xfrm>
            <a:off x="5585489" y="3874144"/>
            <a:ext cx="280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Travel Partner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WorldStrides and why we are so excited to work with them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AB480-F132-314B-82E6-9DB05588C9EF}"/>
              </a:ext>
            </a:extLst>
          </p:cNvPr>
          <p:cNvSpPr/>
          <p:nvPr/>
        </p:nvSpPr>
        <p:spPr>
          <a:xfrm>
            <a:off x="4331947" y="3876347"/>
            <a:ext cx="141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1D3C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6F78B-38E1-4336-B2AC-0B2293E4ACF0}"/>
              </a:ext>
            </a:extLst>
          </p:cNvPr>
          <p:cNvSpPr/>
          <p:nvPr/>
        </p:nvSpPr>
        <p:spPr>
          <a:xfrm>
            <a:off x="5523718" y="5351657"/>
            <a:ext cx="292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Sign Up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incredible opportunity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FC69EB-C891-4929-A488-0254ED677F94}"/>
              </a:ext>
            </a:extLst>
          </p:cNvPr>
          <p:cNvSpPr/>
          <p:nvPr/>
        </p:nvSpPr>
        <p:spPr>
          <a:xfrm>
            <a:off x="4368564" y="5139077"/>
            <a:ext cx="141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1D3C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4726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CB837-525B-4932-AF85-983BD5AAB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17" y="1140838"/>
            <a:ext cx="5697650" cy="39445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983AC9C-00C2-48F2-83F5-672A3C393EF1}"/>
              </a:ext>
            </a:extLst>
          </p:cNvPr>
          <p:cNvSpPr txBox="1">
            <a:spLocks/>
          </p:cNvSpPr>
          <p:nvPr/>
        </p:nvSpPr>
        <p:spPr>
          <a:xfrm>
            <a:off x="334898" y="1381124"/>
            <a:ext cx="2882551" cy="42661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Hotel Accommodations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Transportation to &amp; from our destination, and throughout the trip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93254"/>
                </a:solidFill>
              </a:rPr>
              <a:t>Meals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Attractions &amp;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93254"/>
                </a:solidFill>
              </a:rPr>
              <a:t>Course Leader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93254"/>
                </a:solidFill>
              </a:rPr>
              <a:t>Safety and 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325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93B0CF-19E8-FF43-B30A-72F55DABE2BB}"/>
              </a:ext>
            </a:extLst>
          </p:cNvPr>
          <p:cNvSpPr txBox="1">
            <a:spLocks/>
          </p:cNvSpPr>
          <p:nvPr/>
        </p:nvSpPr>
        <p:spPr>
          <a:xfrm>
            <a:off x="334899" y="442701"/>
            <a:ext cx="7815465" cy="698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Our Trip Includes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20465-5167-F444-9CA5-8DE061D88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273" y="1121678"/>
            <a:ext cx="1755557" cy="12590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7C6E97-DF8A-F84C-84F3-7CBCEF30F298}"/>
              </a:ext>
            </a:extLst>
          </p:cNvPr>
          <p:cNvGrpSpPr/>
          <p:nvPr/>
        </p:nvGrpSpPr>
        <p:grpSpPr>
          <a:xfrm>
            <a:off x="5638495" y="641692"/>
            <a:ext cx="1552039" cy="1552039"/>
            <a:chOff x="5596137" y="552301"/>
            <a:chExt cx="1552039" cy="15520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F72BE9-DF7C-1842-A202-59A22A75CBDB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2239" y="601069"/>
              <a:ext cx="1448593" cy="1463040"/>
            </a:xfrm>
            <a:prstGeom prst="ellipse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1FCC432-2BE6-D941-BEBA-104ECBB6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6137" y="552301"/>
              <a:ext cx="1552039" cy="1552039"/>
            </a:xfrm>
            <a:prstGeom prst="ellipse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FF100-5F8C-474D-B42E-4689D84E9A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219" y="1233487"/>
            <a:ext cx="1986343" cy="1986343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BE4D07-B508-5740-9142-2E342B8A7F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033" y="2367762"/>
            <a:ext cx="2669666" cy="2669666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EABDD1-D61A-1742-B865-38B997FA1F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875" y="1185430"/>
            <a:ext cx="2082456" cy="2082456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2C3180-9652-F74C-A061-FC8BAABC87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713" y="2268904"/>
            <a:ext cx="2816461" cy="2816461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78DB85-C4BA-1544-9C34-49E44CE01CF5}"/>
              </a:ext>
            </a:extLst>
          </p:cNvPr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349" y="2498757"/>
            <a:ext cx="1932446" cy="1920240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A3A88A-CBD2-3D49-AD50-E8BD362DE90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780" y="2430085"/>
            <a:ext cx="2057583" cy="2057583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72D483-0879-6A4C-89C3-07EF6B7A03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460" y="3857898"/>
            <a:ext cx="1755557" cy="11187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09C06C-8ED4-4AFA-BDF9-E5133948447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6464" y="5226465"/>
            <a:ext cx="8474634" cy="6826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230230A-4B50-424A-8C80-8CA91CBAACCF}"/>
              </a:ext>
            </a:extLst>
          </p:cNvPr>
          <p:cNvSpPr txBox="1">
            <a:spLocks/>
          </p:cNvSpPr>
          <p:nvPr/>
        </p:nvSpPr>
        <p:spPr>
          <a:xfrm>
            <a:off x="523874" y="5251665"/>
            <a:ext cx="8277223" cy="657468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1" i="1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Now for the fun part…let’s look at everything we’re going to do and see!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F64F-C0F0-4AB7-A2EE-A42CCBFADE11}"/>
              </a:ext>
            </a:extLst>
          </p:cNvPr>
          <p:cNvSpPr txBox="1"/>
          <p:nvPr/>
        </p:nvSpPr>
        <p:spPr>
          <a:xfrm>
            <a:off x="7420534" y="6459222"/>
            <a:ext cx="136960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Photos ©Disney</a:t>
            </a:r>
          </a:p>
        </p:txBody>
      </p:sp>
    </p:spTree>
    <p:extLst>
      <p:ext uri="{BB962C8B-B14F-4D97-AF65-F5344CB8AC3E}">
        <p14:creationId xmlns:p14="http://schemas.microsoft.com/office/powerpoint/2010/main" val="35863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F3BE277-98C1-4213-8178-2E7AD0714788}"/>
              </a:ext>
            </a:extLst>
          </p:cNvPr>
          <p:cNvSpPr txBox="1">
            <a:spLocks/>
          </p:cNvSpPr>
          <p:nvPr/>
        </p:nvSpPr>
        <p:spPr>
          <a:xfrm>
            <a:off x="472271" y="452576"/>
            <a:ext cx="6622542" cy="1069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Our Trip Inclusions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518687-BDBD-4F57-8399-1D4166545497}"/>
              </a:ext>
            </a:extLst>
          </p:cNvPr>
          <p:cNvSpPr txBox="1">
            <a:spLocks/>
          </p:cNvSpPr>
          <p:nvPr/>
        </p:nvSpPr>
        <p:spPr>
          <a:xfrm>
            <a:off x="491519" y="1225087"/>
            <a:ext cx="8344473" cy="4528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Round trip airfare </a:t>
            </a:r>
            <a:r>
              <a:rPr lang="en-US" sz="1900" dirty="0">
                <a:solidFill>
                  <a:srgbClr val="71CC98"/>
                </a:solidFill>
              </a:rPr>
              <a:t>to Orlando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Full Time Course Leader </a:t>
            </a:r>
            <a:r>
              <a:rPr lang="en-US" sz="1900" dirty="0">
                <a:solidFill>
                  <a:srgbClr val="71CC98"/>
                </a:solidFill>
              </a:rPr>
              <a:t>throughout our stay in Orlando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rgbClr val="71CC98"/>
                </a:solidFill>
              </a:rPr>
              <a:t>Limited motor coach transportation as needed in Orlando (see itinerary for details)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Four Day Base </a:t>
            </a:r>
            <a:r>
              <a:rPr lang="en-US" sz="1900" dirty="0">
                <a:solidFill>
                  <a:srgbClr val="71CC98"/>
                </a:solidFill>
              </a:rPr>
              <a:t>Tickets to explore the theme parks of Walt Disney World, and 1 day/2 park Universal Orlando Resort/Islands of Adventure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Four nights </a:t>
            </a:r>
            <a:r>
              <a:rPr lang="en-US" sz="1900" dirty="0">
                <a:solidFill>
                  <a:srgbClr val="71CC98"/>
                </a:solidFill>
              </a:rPr>
              <a:t>in an Orlando area hotel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Overnight security </a:t>
            </a:r>
            <a:r>
              <a:rPr lang="en-US" sz="1900" dirty="0">
                <a:solidFill>
                  <a:srgbClr val="71CC98"/>
                </a:solidFill>
              </a:rPr>
              <a:t>guards each evening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Disney Performances </a:t>
            </a:r>
            <a:r>
              <a:rPr lang="en-US" sz="1900" dirty="0">
                <a:solidFill>
                  <a:srgbClr val="71CC98"/>
                </a:solidFill>
              </a:rPr>
              <a:t>for Band and Choir (pending acceptance)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Disney Workshops </a:t>
            </a:r>
            <a:r>
              <a:rPr lang="en-US" sz="1900" dirty="0">
                <a:solidFill>
                  <a:srgbClr val="71CC98"/>
                </a:solidFill>
              </a:rPr>
              <a:t>for Band and Choir (pending acceptance)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Hotel Breakfast Each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</a:rPr>
              <a:t>Meal Cards </a:t>
            </a:r>
            <a:r>
              <a:rPr lang="en-US" sz="1900" dirty="0">
                <a:solidFill>
                  <a:srgbClr val="71CC98"/>
                </a:solidFill>
              </a:rPr>
              <a:t>for use in the theme parks ($20 Day 1 and 5, $40 Days 2-4)</a:t>
            </a:r>
          </a:p>
        </p:txBody>
      </p:sp>
    </p:spTree>
    <p:extLst>
      <p:ext uri="{BB962C8B-B14F-4D97-AF65-F5344CB8AC3E}">
        <p14:creationId xmlns:p14="http://schemas.microsoft.com/office/powerpoint/2010/main" val="3661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F3BE277-98C1-4213-8178-2E7AD0714788}"/>
              </a:ext>
            </a:extLst>
          </p:cNvPr>
          <p:cNvSpPr txBox="1">
            <a:spLocks/>
          </p:cNvSpPr>
          <p:nvPr/>
        </p:nvSpPr>
        <p:spPr>
          <a:xfrm>
            <a:off x="472271" y="452576"/>
            <a:ext cx="6622542" cy="1069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Traveling with WorldStrides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518687-BDBD-4F57-8399-1D4166545497}"/>
              </a:ext>
            </a:extLst>
          </p:cNvPr>
          <p:cNvSpPr txBox="1">
            <a:spLocks/>
          </p:cNvSpPr>
          <p:nvPr/>
        </p:nvSpPr>
        <p:spPr>
          <a:xfrm>
            <a:off x="491519" y="1268791"/>
            <a:ext cx="8199459" cy="4528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50 years of planning and fulfilling amazing student tours.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&amp; Accident Insurance for every traveler.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$50 million in General Liability Protection.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Full Time, Certified Course Leaders.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Overnight security guards in your hotel hallways each evening.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 Hour Emergency Hotline support.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Trip Delay Protection Insurance included.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Doctors On Call service.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2518687-BDBD-4F57-8399-1D4166545497}"/>
              </a:ext>
            </a:extLst>
          </p:cNvPr>
          <p:cNvSpPr txBox="1">
            <a:spLocks/>
          </p:cNvSpPr>
          <p:nvPr/>
        </p:nvSpPr>
        <p:spPr>
          <a:xfrm>
            <a:off x="491519" y="1268791"/>
            <a:ext cx="8199459" cy="4528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71CC98"/>
              </a:solidFill>
            </a:endParaRPr>
          </a:p>
        </p:txBody>
      </p:sp>
      <p:pic>
        <p:nvPicPr>
          <p:cNvPr id="3" name="Picture 2" descr="A picture containing text, clothing, human face, screenshot&#10;&#10;Description automatically generated">
            <a:extLst>
              <a:ext uri="{FF2B5EF4-FFF2-40B4-BE49-F238E27FC236}">
                <a16:creationId xmlns:a16="http://schemas.microsoft.com/office/drawing/2014/main" id="{EE8C754E-565A-683E-078A-2219F537B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" t="12475" r="-326" b="14951"/>
          <a:stretch/>
        </p:blipFill>
        <p:spPr>
          <a:xfrm>
            <a:off x="1294785" y="0"/>
            <a:ext cx="6592925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F3BE277-98C1-4213-8178-2E7AD0714788}"/>
              </a:ext>
            </a:extLst>
          </p:cNvPr>
          <p:cNvSpPr txBox="1">
            <a:spLocks/>
          </p:cNvSpPr>
          <p:nvPr/>
        </p:nvSpPr>
        <p:spPr>
          <a:xfrm>
            <a:off x="472271" y="452576"/>
            <a:ext cx="6622542" cy="1069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Our Trip Details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518687-BDBD-4F57-8399-1D4166545497}"/>
              </a:ext>
            </a:extLst>
          </p:cNvPr>
          <p:cNvSpPr txBox="1">
            <a:spLocks/>
          </p:cNvSpPr>
          <p:nvPr/>
        </p:nvSpPr>
        <p:spPr>
          <a:xfrm>
            <a:off x="491519" y="900994"/>
            <a:ext cx="8199459" cy="4528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Trip Dates: </a:t>
            </a:r>
            <a:r>
              <a:rPr lang="en-US" sz="1900" dirty="0">
                <a:solidFill>
                  <a:srgbClr val="FFFFFF"/>
                </a:solidFill>
              </a:rPr>
              <a:t>January 20-25, 2024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Price: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</a:t>
            </a:r>
            <a:r>
              <a:rPr lang="en-US" sz="1900" dirty="0">
                <a:solidFill>
                  <a:srgbClr val="FFFFFF"/>
                </a:solidFill>
              </a:rPr>
              <a:t>1999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 student in QUAD occupancy (this price assumes </a:t>
            </a:r>
            <a:r>
              <a:rPr lang="en-US" sz="1900" dirty="0">
                <a:solidFill>
                  <a:srgbClr val="FFFFFF"/>
                </a:solidFill>
              </a:rPr>
              <a:t>160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paying participants)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Deposit: </a:t>
            </a:r>
            <a:r>
              <a:rPr lang="en-US" sz="1900" b="1" dirty="0">
                <a:solidFill>
                  <a:schemeClr val="bg1"/>
                </a:solidFill>
              </a:rPr>
              <a:t>$175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Registration Deadline is: </a:t>
            </a:r>
            <a:r>
              <a:rPr lang="en-US" sz="1900" dirty="0">
                <a:solidFill>
                  <a:srgbClr val="FFFFFF"/>
                </a:solidFill>
              </a:rPr>
              <a:t>June 16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1CC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Full Refund Program: 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This protection is </a:t>
            </a:r>
            <a:r>
              <a:rPr lang="en-US" sz="1900" dirty="0">
                <a:solidFill>
                  <a:srgbClr val="FFFFFF"/>
                </a:solidFill>
              </a:rPr>
              <a:t>$217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Full Refund Program (FRP) p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rovides a full refund of all monies paid to WorldStrides </a:t>
            </a:r>
            <a:r>
              <a:rPr lang="en-US" sz="1900" dirty="0">
                <a:solidFill>
                  <a:schemeClr val="bg1"/>
                </a:solidFill>
              </a:rPr>
              <a:t>(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minus the cost of the FRP program) should you have to cancel for any reason.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9325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73476713-CA10-6444-965B-FB29D20B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92" y="5363576"/>
            <a:ext cx="6597883" cy="2781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A9DE9-C37F-FC48-A52D-58DDD4A5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153"/>
            <a:ext cx="7886700" cy="86987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Thank you for Attending!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7CF2-C5A0-D144-A35D-3B9975D1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270"/>
            <a:ext cx="7886700" cy="11187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Sign up today!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Your Tour Web Code is </a:t>
            </a:r>
            <a:r>
              <a:rPr lang="en-US" sz="2800" b="1" dirty="0">
                <a:solidFill>
                  <a:srgbClr val="FFFF00"/>
                </a:solidFill>
              </a:rPr>
              <a:t>TLU4BKS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3B4C1C-7868-5F45-B397-C1A3B09DB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633" y="3168660"/>
            <a:ext cx="689885" cy="4238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3B2667-D592-FD49-B3CD-2E65AE19656B}"/>
              </a:ext>
            </a:extLst>
          </p:cNvPr>
          <p:cNvSpPr/>
          <p:nvPr/>
        </p:nvSpPr>
        <p:spPr>
          <a:xfrm>
            <a:off x="1669629" y="3192420"/>
            <a:ext cx="5902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2A9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2A9C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https://spark.worldstrides.com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D2A9C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467143-F827-9948-AD90-5DEEB66408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490" y="3815247"/>
            <a:ext cx="606170" cy="6516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8C806A4-D55F-8B4A-A1B4-B9B8367A430F}"/>
              </a:ext>
            </a:extLst>
          </p:cNvPr>
          <p:cNvSpPr/>
          <p:nvPr/>
        </p:nvSpPr>
        <p:spPr>
          <a:xfrm>
            <a:off x="1669629" y="3924960"/>
            <a:ext cx="5902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D3C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Phone: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1D3C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877-545-0070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1D3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0DA283-2824-C849-846B-93C60AF944FA}"/>
              </a:ext>
            </a:extLst>
          </p:cNvPr>
          <p:cNvSpPr/>
          <p:nvPr/>
        </p:nvSpPr>
        <p:spPr>
          <a:xfrm>
            <a:off x="628650" y="4870842"/>
            <a:ext cx="659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CC3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CC3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them to Schwegler@lincolnk12.org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6CC3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DD7F6CA-C7BE-6A4E-A7BA-79B67464C1F7}"/>
              </a:ext>
            </a:extLst>
          </p:cNvPr>
          <p:cNvSpPr txBox="1">
            <a:spLocks/>
          </p:cNvSpPr>
          <p:nvPr/>
        </p:nvSpPr>
        <p:spPr>
          <a:xfrm>
            <a:off x="3219450" y="5894118"/>
            <a:ext cx="5533644" cy="68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We can’t wait to see you all in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9325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Disney World!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325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A22F14-CAFC-4F88-8767-136AC9BB53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819" y="947206"/>
            <a:ext cx="725612" cy="368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36B4A3-1D39-4C87-B518-15E5B8EC2F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550" y="1230372"/>
            <a:ext cx="725612" cy="368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42AF08-4ACE-4760-BACB-BCF30B0DF6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803">
            <a:off x="7074497" y="1670465"/>
            <a:ext cx="1822938" cy="940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BF332C-6135-46FF-B890-073C02EAC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07361">
            <a:off x="5516683" y="-594779"/>
            <a:ext cx="3688842" cy="29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6E62E-71A9-4A09-9FB4-A52CDCFDE8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039" y="146154"/>
            <a:ext cx="4881559" cy="325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1270A-42F9-4739-B60C-0A37212116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32" y="119270"/>
            <a:ext cx="3862381" cy="59302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D3264B-CEB9-4C03-9A19-38FBF5D0C6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040" y="3548270"/>
            <a:ext cx="4881559" cy="2501256"/>
          </a:xfrm>
          <a:prstGeom prst="rect">
            <a:avLst/>
          </a:prstGeom>
          <a:ln w="139700">
            <a:noFill/>
          </a:ln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E377230-9E2D-49E6-9FCF-1FAC68F50876}"/>
              </a:ext>
            </a:extLst>
          </p:cNvPr>
          <p:cNvSpPr txBox="1">
            <a:spLocks/>
          </p:cNvSpPr>
          <p:nvPr/>
        </p:nvSpPr>
        <p:spPr>
          <a:xfrm>
            <a:off x="6481763" y="3832679"/>
            <a:ext cx="2333625" cy="395619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93254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202DD-C4BD-4C9F-B684-FB12CC2F7C9A}"/>
              </a:ext>
            </a:extLst>
          </p:cNvPr>
          <p:cNvSpPr txBox="1"/>
          <p:nvPr/>
        </p:nvSpPr>
        <p:spPr>
          <a:xfrm>
            <a:off x="7420534" y="6459222"/>
            <a:ext cx="136960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Photos ©Disney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D1F321-E04E-46E8-8281-1AF54ECA38A7}"/>
              </a:ext>
            </a:extLst>
          </p:cNvPr>
          <p:cNvSpPr txBox="1">
            <a:spLocks/>
          </p:cNvSpPr>
          <p:nvPr/>
        </p:nvSpPr>
        <p:spPr>
          <a:xfrm>
            <a:off x="472271" y="3299950"/>
            <a:ext cx="3335800" cy="2487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Questions about our trip or about traveling with WorldStrides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C3834"/>
      </a:dk1>
      <a:lt1>
        <a:srgbClr val="FFFFFF"/>
      </a:lt1>
      <a:dk2>
        <a:srgbClr val="093254"/>
      </a:dk2>
      <a:lt2>
        <a:srgbClr val="C5BFB7"/>
      </a:lt2>
      <a:accent1>
        <a:srgbClr val="458BCA"/>
      </a:accent1>
      <a:accent2>
        <a:srgbClr val="6CC393"/>
      </a:accent2>
      <a:accent3>
        <a:srgbClr val="F1C319"/>
      </a:accent3>
      <a:accent4>
        <a:srgbClr val="91D3CA"/>
      </a:accent4>
      <a:accent5>
        <a:srgbClr val="D2A9CF"/>
      </a:accent5>
      <a:accent6>
        <a:srgbClr val="831F64"/>
      </a:accent6>
      <a:hlink>
        <a:srgbClr val="F15B5B"/>
      </a:hlink>
      <a:folHlink>
        <a:srgbClr val="005F6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93254"/>
      </a:dk1>
      <a:lt1>
        <a:srgbClr val="FFFFFF"/>
      </a:lt1>
      <a:dk2>
        <a:srgbClr val="6F635B"/>
      </a:dk2>
      <a:lt2>
        <a:srgbClr val="D7D1C9"/>
      </a:lt2>
      <a:accent1>
        <a:srgbClr val="458BCA"/>
      </a:accent1>
      <a:accent2>
        <a:srgbClr val="6CC393"/>
      </a:accent2>
      <a:accent3>
        <a:srgbClr val="F1C319"/>
      </a:accent3>
      <a:accent4>
        <a:srgbClr val="F15B5B"/>
      </a:accent4>
      <a:accent5>
        <a:srgbClr val="005F63"/>
      </a:accent5>
      <a:accent6>
        <a:srgbClr val="831F64"/>
      </a:accent6>
      <a:hlink>
        <a:srgbClr val="91D3CA"/>
      </a:hlink>
      <a:folHlink>
        <a:srgbClr val="D2A9C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93254"/>
      </a:dk1>
      <a:lt1>
        <a:srgbClr val="FFFFFF"/>
      </a:lt1>
      <a:dk2>
        <a:srgbClr val="6F635B"/>
      </a:dk2>
      <a:lt2>
        <a:srgbClr val="D7D1C9"/>
      </a:lt2>
      <a:accent1>
        <a:srgbClr val="458BCA"/>
      </a:accent1>
      <a:accent2>
        <a:srgbClr val="6CC393"/>
      </a:accent2>
      <a:accent3>
        <a:srgbClr val="F1C319"/>
      </a:accent3>
      <a:accent4>
        <a:srgbClr val="F15B5B"/>
      </a:accent4>
      <a:accent5>
        <a:srgbClr val="005F63"/>
      </a:accent5>
      <a:accent6>
        <a:srgbClr val="831F64"/>
      </a:accent6>
      <a:hlink>
        <a:srgbClr val="91D3CA"/>
      </a:hlink>
      <a:folHlink>
        <a:srgbClr val="D2A9C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C4740C66EC34E883714DBF456C815" ma:contentTypeVersion="13" ma:contentTypeDescription="Create a new document." ma:contentTypeScope="" ma:versionID="84798e4ba27a71d90266761c8901dc98">
  <xsd:schema xmlns:xsd="http://www.w3.org/2001/XMLSchema" xmlns:xs="http://www.w3.org/2001/XMLSchema" xmlns:p="http://schemas.microsoft.com/office/2006/metadata/properties" xmlns:ns2="e57112e9-bc1c-4765-84e6-d92f540b6b8a" xmlns:ns3="6d7c0f6d-1c55-425d-9d1d-216dc4c966eb" targetNamespace="http://schemas.microsoft.com/office/2006/metadata/properties" ma:root="true" ma:fieldsID="aba7e8bedb06bcff5ae28ff83f27af8b" ns2:_="" ns3:_="">
    <xsd:import namespace="e57112e9-bc1c-4765-84e6-d92f540b6b8a"/>
    <xsd:import namespace="6d7c0f6d-1c55-425d-9d1d-216dc4c966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12e9-bc1c-4765-84e6-d92f540b6b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0f6d-1c55-425d-9d1d-216dc4c96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43BA0-6939-4C72-A80F-0C47C69AFF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927BD7-4D2B-4C00-A282-179CAA3C43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EEF18C-F41D-4187-B016-250CF1B97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112e9-bc1c-4765-84e6-d92f540b6b8a"/>
    <ds:schemaRef ds:uri="6d7c0f6d-1c55-425d-9d1d-216dc4c966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451</Words>
  <Application>Microsoft Office PowerPoint</Application>
  <PresentationFormat>On-screen Show (4:3)</PresentationFormat>
  <Paragraphs>66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DIN Pro Light</vt:lpstr>
      <vt:lpstr>Georgia</vt:lpstr>
      <vt:lpstr>STIXGeneral-Regular</vt:lpstr>
      <vt:lpstr>1_Office Theme</vt:lpstr>
      <vt:lpstr>Office Theme</vt:lpstr>
      <vt:lpstr>3_Office Theme</vt:lpstr>
      <vt:lpstr>Lincoln High School Band &amp; Choir  2024 Walt Disney World/Universal Trip  Welcome!     </vt:lpstr>
      <vt:lpstr>In This Meeting…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Zenia O'Leary</dc:creator>
  <cp:lastModifiedBy>Chip Williams</cp:lastModifiedBy>
  <cp:revision>470</cp:revision>
  <dcterms:created xsi:type="dcterms:W3CDTF">2018-03-21T19:19:23Z</dcterms:created>
  <dcterms:modified xsi:type="dcterms:W3CDTF">2023-06-02T16:06:51Z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0x010100148C4740C66EC34E883714DBF456C815</vt:lpwstr>
  </property>
</Properties>
</file>